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7" r:id="rId3"/>
    <p:sldId id="256" r:id="rId4"/>
    <p:sldId id="259" r:id="rId5"/>
    <p:sldId id="260" r:id="rId6"/>
    <p:sldId id="258" r:id="rId7"/>
    <p:sldId id="262" r:id="rId8"/>
    <p:sldId id="263" r:id="rId9"/>
  </p:sldIdLst>
  <p:sldSz cx="12192000" cy="6858000"/>
  <p:notesSz cx="6858000" cy="9144000"/>
  <p:custDataLst>
    <p:tags r:id="rId13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99" d="100"/>
          <a:sy n="99" d="100"/>
        </p:scale>
        <p:origin x="84" y="582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3" Type="http://schemas.openxmlformats.org/officeDocument/2006/relationships/tags" Target="tags/tag78.xml"/><Relationship Id="rId12" Type="http://schemas.openxmlformats.org/officeDocument/2006/relationships/tableStyles" Target="tableStyles.xml"/><Relationship Id="rId11" Type="http://schemas.openxmlformats.org/officeDocument/2006/relationships/viewProps" Target="viewProps.xml"/><Relationship Id="rId10" Type="http://schemas.openxmlformats.org/officeDocument/2006/relationships/presProps" Target="presProps.xml"/><Relationship Id="rId1" Type="http://schemas.openxmlformats.org/officeDocument/2006/relationships/slideMaster" Target="slideMasters/slideMaster1.xml"/></Relationships>
</file>

<file path=ppt/media/>
</file>

<file path=ppt/media/image1.png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单击此处编辑母版副标题样式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400" y="1555200"/>
            <a:ext cx="5233077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 smtClean="0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2.xml"/><Relationship Id="rId4" Type="http://schemas.openxmlformats.org/officeDocument/2006/relationships/tags" Target="../tags/tag65.xml"/><Relationship Id="rId3" Type="http://schemas.openxmlformats.org/officeDocument/2006/relationships/image" Target="../media/image1.png"/><Relationship Id="rId2" Type="http://schemas.openxmlformats.org/officeDocument/2006/relationships/tags" Target="../tags/tag64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image" Target="../media/image1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2.xml"/><Relationship Id="rId4" Type="http://schemas.openxmlformats.org/officeDocument/2006/relationships/tags" Target="../tags/tag71.xml"/><Relationship Id="rId3" Type="http://schemas.openxmlformats.org/officeDocument/2006/relationships/image" Target="../media/image1.png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6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2.xml"/><Relationship Id="rId4" Type="http://schemas.openxmlformats.org/officeDocument/2006/relationships/tags" Target="../tags/tag74.xml"/><Relationship Id="rId3" Type="http://schemas.openxmlformats.org/officeDocument/2006/relationships/image" Target="../media/image1.png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2.xml"/><Relationship Id="rId4" Type="http://schemas.openxmlformats.org/officeDocument/2006/relationships/tags" Target="../tags/tag77.xml"/><Relationship Id="rId3" Type="http://schemas.openxmlformats.org/officeDocument/2006/relationships/image" Target="../media/image1.png"/><Relationship Id="rId2" Type="http://schemas.openxmlformats.org/officeDocument/2006/relationships/tags" Target="../tags/tag76.xml"/><Relationship Id="rId1" Type="http://schemas.openxmlformats.org/officeDocument/2006/relationships/tags" Target="../tags/tag7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文本框 3"/>
          <p:cNvSpPr txBox="1"/>
          <p:nvPr/>
        </p:nvSpPr>
        <p:spPr>
          <a:xfrm>
            <a:off x="2032635" y="1502410"/>
            <a:ext cx="8272145" cy="175323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>
              <a:lnSpc>
                <a:spcPct val="150000"/>
              </a:lnSpc>
            </a:pPr>
            <a:r>
              <a:rPr lang="en-US" altLang="zh-CN" sz="3600" b="1"/>
              <a:t>2025</a:t>
            </a:r>
            <a:r>
              <a:rPr lang="zh-CN" altLang="en-US" sz="3600" b="1"/>
              <a:t>中山市工业设计大赛</a:t>
            </a:r>
            <a:endParaRPr lang="zh-CN" altLang="en-US" sz="3600" b="1"/>
          </a:p>
          <a:p>
            <a:pPr algn="ctr">
              <a:lnSpc>
                <a:spcPct val="150000"/>
              </a:lnSpc>
            </a:pPr>
            <a:r>
              <a:rPr lang="zh-CN" altLang="en-US" sz="3600" b="1"/>
              <a:t>终评答辩</a:t>
            </a:r>
            <a:endParaRPr lang="zh-CN" altLang="en-US" sz="3600" b="1"/>
          </a:p>
        </p:txBody>
      </p:sp>
      <p:sp>
        <p:nvSpPr>
          <p:cNvPr id="6" name="文本框 5"/>
          <p:cNvSpPr txBox="1"/>
          <p:nvPr/>
        </p:nvSpPr>
        <p:spPr>
          <a:xfrm>
            <a:off x="3259138" y="3735705"/>
            <a:ext cx="5673090" cy="39878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/>
            <a:r>
              <a:rPr lang="zh-CN" altLang="en-US" sz="2000"/>
              <a:t>作品名</a:t>
            </a:r>
            <a:endParaRPr lang="zh-CN" altLang="en-US" sz="2000"/>
          </a:p>
        </p:txBody>
      </p:sp>
      <p:sp>
        <p:nvSpPr>
          <p:cNvPr id="2" name="文本框 1"/>
          <p:cNvSpPr txBox="1"/>
          <p:nvPr>
            <p:custDataLst>
              <p:tags r:id="rId1"/>
            </p:custDataLst>
          </p:nvPr>
        </p:nvSpPr>
        <p:spPr>
          <a:xfrm>
            <a:off x="2214880" y="5805170"/>
            <a:ext cx="7308215" cy="58356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600" b="1">
                <a:solidFill>
                  <a:srgbClr val="FF0000"/>
                </a:solidFill>
              </a:rPr>
              <a:t>备注：</a:t>
            </a:r>
            <a:r>
              <a:rPr lang="zh-CN" altLang="en-US" sz="1600">
                <a:solidFill>
                  <a:srgbClr val="FF0000"/>
                </a:solidFill>
              </a:rPr>
              <a:t>此份文档仅供选手参考使用，版面及内容不做强制要求，选手可根据自己所做项目适当补充、调整答辩</a:t>
            </a:r>
            <a:r>
              <a:rPr lang="zh-CN" altLang="en-US" sz="1600">
                <a:solidFill>
                  <a:srgbClr val="FF0000"/>
                </a:solidFill>
              </a:rPr>
              <a:t>内容</a:t>
            </a:r>
            <a:endParaRPr lang="zh-CN" altLang="en-US" sz="1600">
              <a:solidFill>
                <a:srgbClr val="FF0000"/>
              </a:solidFill>
            </a:endParaRPr>
          </a:p>
        </p:txBody>
      </p:sp>
      <p:sp>
        <p:nvSpPr>
          <p:cNvPr id="3" name="文本框 2"/>
          <p:cNvSpPr txBox="1"/>
          <p:nvPr>
            <p:custDataLst>
              <p:tags r:id="rId2"/>
            </p:custDataLst>
          </p:nvPr>
        </p:nvSpPr>
        <p:spPr>
          <a:xfrm>
            <a:off x="2214880" y="5407025"/>
            <a:ext cx="7762240" cy="33718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600" b="1">
                <a:solidFill>
                  <a:srgbClr val="FF0000"/>
                </a:solidFill>
              </a:rPr>
              <a:t>注意：</a:t>
            </a:r>
            <a:r>
              <a:rPr lang="zh-CN" altLang="en-US" sz="1600">
                <a:solidFill>
                  <a:srgbClr val="FF0000"/>
                </a:solidFill>
              </a:rPr>
              <a:t>答辩过程不可以出现公司名、</a:t>
            </a:r>
            <a:r>
              <a:rPr lang="en-US" altLang="zh-CN" sz="1600">
                <a:solidFill>
                  <a:srgbClr val="FF0000"/>
                </a:solidFill>
              </a:rPr>
              <a:t>logo</a:t>
            </a:r>
            <a:r>
              <a:rPr lang="zh-CN" altLang="en-US" sz="1600">
                <a:solidFill>
                  <a:srgbClr val="FF0000"/>
                </a:solidFill>
              </a:rPr>
              <a:t>等由识别性的元素，</a:t>
            </a:r>
            <a:r>
              <a:rPr lang="zh-CN" altLang="en-US" sz="1600">
                <a:solidFill>
                  <a:srgbClr val="FF0000"/>
                </a:solidFill>
              </a:rPr>
              <a:t>请勿介绍</a:t>
            </a:r>
            <a:r>
              <a:rPr lang="zh-CN" altLang="en-US" sz="1600">
                <a:solidFill>
                  <a:srgbClr val="FF0000"/>
                </a:solidFill>
              </a:rPr>
              <a:t>公司。</a:t>
            </a:r>
            <a:endParaRPr lang="zh-CN" altLang="en-US" sz="1600">
              <a:solidFill>
                <a:srgbClr val="FF0000"/>
              </a:solidFill>
            </a:endParaRPr>
          </a:p>
        </p:txBody>
      </p:sp>
      <p:pic>
        <p:nvPicPr>
          <p:cNvPr id="5" name="图片 4" descr="资源 1@4x"/>
          <p:cNvPicPr>
            <a:picLocks noChangeAspect="1"/>
          </p:cNvPicPr>
          <p:nvPr/>
        </p:nvPicPr>
        <p:blipFill>
          <a:blip r:embed="rId3"/>
          <a:srcRect l="1333" t="2448" r="85344"/>
          <a:stretch>
            <a:fillRect/>
          </a:stretch>
        </p:blipFill>
        <p:spPr>
          <a:xfrm>
            <a:off x="10729595" y="203200"/>
            <a:ext cx="843280" cy="1011555"/>
          </a:xfrm>
          <a:prstGeom prst="rect">
            <a:avLst/>
          </a:prstGeom>
        </p:spPr>
      </p:pic>
    </p:spTree>
    <p:custDataLst>
      <p:tags r:id="rId4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313055" y="561975"/>
            <a:ext cx="17310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b="1"/>
              <a:t>项目背景</a:t>
            </a:r>
            <a:r>
              <a:rPr lang="en-US" altLang="zh-CN" b="1"/>
              <a:t>/</a:t>
            </a:r>
            <a:r>
              <a:rPr lang="zh-CN" altLang="en-US" b="1"/>
              <a:t>简介</a:t>
            </a:r>
            <a:endParaRPr lang="zh-CN" altLang="en-US" b="1"/>
          </a:p>
        </p:txBody>
      </p:sp>
      <p:sp>
        <p:nvSpPr>
          <p:cNvPr id="9" name="文本框 8"/>
          <p:cNvSpPr txBox="1"/>
          <p:nvPr/>
        </p:nvSpPr>
        <p:spPr>
          <a:xfrm>
            <a:off x="313055" y="1085850"/>
            <a:ext cx="7578090" cy="2276475"/>
          </a:xfrm>
          <a:prstGeom prst="rect">
            <a:avLst/>
          </a:prstGeom>
          <a:noFill/>
        </p:spPr>
        <p:txBody>
          <a:bodyPr wrap="square" rtlCol="0">
            <a:noAutofit/>
          </a:bodyPr>
          <a:p>
            <a:pPr>
              <a:lnSpc>
                <a:spcPct val="150000"/>
              </a:lnSpc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从客观的角度，简要描述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（包括但不限于以下几方面）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：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zh-CN" sz="1400">
                <a:solidFill>
                  <a:schemeClr val="bg1">
                    <a:lumMod val="50000"/>
                  </a:schemeClr>
                </a:solidFill>
                <a:sym typeface="+mn-ea"/>
              </a:rPr>
              <a:t>1.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此项目的环境背景；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zh-CN" sz="1400">
                <a:solidFill>
                  <a:schemeClr val="bg1">
                    <a:lumMod val="50000"/>
                  </a:schemeClr>
                </a:solidFill>
              </a:rPr>
              <a:t>2.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此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项目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开发的原因；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zh-CN" sz="1400">
                <a:solidFill>
                  <a:schemeClr val="bg1">
                    <a:lumMod val="50000"/>
                  </a:schemeClr>
                </a:solidFill>
              </a:rPr>
              <a:t>3.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与项目相关的市场环境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zh-CN" sz="1400">
                <a:solidFill>
                  <a:schemeClr val="bg1">
                    <a:lumMod val="50000"/>
                  </a:schemeClr>
                </a:solidFill>
              </a:rPr>
              <a:t>.......</a:t>
            </a:r>
            <a:endParaRPr lang="en-US" altLang="zh-CN" sz="1400">
              <a:solidFill>
                <a:schemeClr val="bg1">
                  <a:lumMod val="50000"/>
                </a:schemeClr>
              </a:solidFill>
            </a:endParaRPr>
          </a:p>
        </p:txBody>
      </p:sp>
      <p:pic>
        <p:nvPicPr>
          <p:cNvPr id="5" name="图片 4" descr="资源 1@4x"/>
          <p:cNvPicPr>
            <a:picLocks noChangeAspect="1"/>
          </p:cNvPicPr>
          <p:nvPr/>
        </p:nvPicPr>
        <p:blipFill>
          <a:blip r:embed="rId1"/>
          <a:srcRect l="1333" t="2448" r="85344"/>
          <a:stretch>
            <a:fillRect/>
          </a:stretch>
        </p:blipFill>
        <p:spPr>
          <a:xfrm>
            <a:off x="10729595" y="203200"/>
            <a:ext cx="843280" cy="1011555"/>
          </a:xfrm>
          <a:prstGeom prst="rect">
            <a:avLst/>
          </a:prstGeom>
        </p:spPr>
      </p:pic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文本框 4"/>
          <p:cNvSpPr txBox="1"/>
          <p:nvPr/>
        </p:nvSpPr>
        <p:spPr>
          <a:xfrm>
            <a:off x="340360" y="581025"/>
            <a:ext cx="14262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b="1"/>
              <a:t>竞品分析</a:t>
            </a:r>
            <a:endParaRPr lang="zh-CN" altLang="en-US" b="1"/>
          </a:p>
        </p:txBody>
      </p:sp>
      <p:sp>
        <p:nvSpPr>
          <p:cNvPr id="10" name="文本框 9"/>
          <p:cNvSpPr txBox="1"/>
          <p:nvPr/>
        </p:nvSpPr>
        <p:spPr>
          <a:xfrm>
            <a:off x="340360" y="1068705"/>
            <a:ext cx="5796915" cy="3142615"/>
          </a:xfrm>
          <a:prstGeom prst="rect">
            <a:avLst/>
          </a:prstGeom>
          <a:noFill/>
        </p:spPr>
        <p:txBody>
          <a:bodyPr wrap="square" rtlCol="0">
            <a:noAutofit/>
          </a:bodyPr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简要介绍想同或相似产品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（包括但不限于以下几方面）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：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1.产品特点；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2.定价策略；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3.市场份额和定位；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4.销售渠道和推广策略；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5.用户体验和反馈；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6.创新和发展趋势；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en-US" altLang="zh-CN" sz="1400">
                <a:solidFill>
                  <a:schemeClr val="bg1">
                    <a:lumMod val="50000"/>
                  </a:schemeClr>
                </a:solidFill>
              </a:rPr>
              <a:t>......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</p:txBody>
      </p:sp>
      <p:pic>
        <p:nvPicPr>
          <p:cNvPr id="2" name="图片 1" descr="资源 1@4x"/>
          <p:cNvPicPr>
            <a:picLocks noChangeAspect="1"/>
          </p:cNvPicPr>
          <p:nvPr/>
        </p:nvPicPr>
        <p:blipFill>
          <a:blip r:embed="rId1"/>
          <a:srcRect l="1333" t="2448" r="85344"/>
          <a:stretch>
            <a:fillRect/>
          </a:stretch>
        </p:blipFill>
        <p:spPr>
          <a:xfrm>
            <a:off x="10729595" y="203200"/>
            <a:ext cx="843280" cy="1011555"/>
          </a:xfrm>
          <a:prstGeom prst="rect">
            <a:avLst/>
          </a:prstGeom>
        </p:spPr>
      </p:pic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框 5"/>
          <p:cNvSpPr txBox="1"/>
          <p:nvPr/>
        </p:nvSpPr>
        <p:spPr>
          <a:xfrm>
            <a:off x="323215" y="569595"/>
            <a:ext cx="14262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l">
              <a:buClrTx/>
              <a:buSzTx/>
              <a:buFontTx/>
            </a:pPr>
            <a:r>
              <a:rPr lang="zh-CN" altLang="en-US" b="1"/>
              <a:t>产品创新点</a:t>
            </a:r>
            <a:endParaRPr lang="zh-CN" altLang="en-US" b="1"/>
          </a:p>
        </p:txBody>
      </p:sp>
      <p:sp>
        <p:nvSpPr>
          <p:cNvPr id="11" name="文本框 10"/>
          <p:cNvSpPr txBox="1"/>
          <p:nvPr/>
        </p:nvSpPr>
        <p:spPr>
          <a:xfrm>
            <a:off x="315595" y="1087755"/>
            <a:ext cx="9815830" cy="5086350"/>
          </a:xfrm>
          <a:prstGeom prst="rect">
            <a:avLst/>
          </a:prstGeom>
          <a:noFill/>
        </p:spPr>
        <p:txBody>
          <a:bodyPr wrap="square" rtlCol="0">
            <a:noAutofit/>
          </a:bodyPr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简要描述产品的独特性或差异化（包括但不限于以下几方面）：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1.技术创新：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通过新技术提升产品的效能、可靠性、安全性等方面，使其在市场中具备竞争优势。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2.设计创新：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通过独特的外观设计、人机交互设计或用户体验设计，为产品带来与众不同的外观、操作方式或使用体验。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3.功能创新：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通过增加新的功能或改进现有功能，满足用户的新需求或提供更好的用户体验。功能创新可以使产品更加实用、多样化，提供更多选择和价值。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4.可持续性创新：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通过采用环保材料、能源节约设计或循环利用等方式，为产品赋予可持续发展的特点。可持续性创新符合社会和消费者对环保和可持续发展的需求，可以为企业带来市场竞争优势。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5.服务创新：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通过提供独特的售后服务、个性化定制或增值服务，为产品提供额外的价值。服务创新可以增强用户对产品的满意度，建立用户忠诚度和口碑效应。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6.市场定位创新：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通过选择特定的目标市场或受众群体，将产品与竞争对手进行区隔，并满足目标市场的特定需求。市场定位创新可以帮助企业在特定领域建立竞争优势。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7.流程创新：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通过重新设计或改进产品或服务的生产流程，以提高效率、降低成本、提升质量或增加价值。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None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8.其他</a:t>
            </a:r>
            <a:endParaRPr lang="zh-CN" altLang="en-US" sz="1400" b="1">
              <a:solidFill>
                <a:schemeClr val="bg1">
                  <a:lumMod val="50000"/>
                </a:schemeClr>
              </a:solidFill>
            </a:endParaRPr>
          </a:p>
          <a:p>
            <a:endParaRPr sz="1400"/>
          </a:p>
          <a:p>
            <a:endParaRPr lang="en-US" altLang="zh-CN" sz="1400"/>
          </a:p>
        </p:txBody>
      </p:sp>
      <p:sp>
        <p:nvSpPr>
          <p:cNvPr id="2" name="文本框 1"/>
          <p:cNvSpPr txBox="1"/>
          <p:nvPr/>
        </p:nvSpPr>
        <p:spPr>
          <a:xfrm>
            <a:off x="1749425" y="600710"/>
            <a:ext cx="4064000" cy="33718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1600">
                <a:solidFill>
                  <a:schemeClr val="bg1">
                    <a:lumMod val="50000"/>
                  </a:schemeClr>
                </a:solidFill>
              </a:rPr>
              <a:t>根据自己项目来写</a:t>
            </a:r>
            <a:endParaRPr lang="zh-CN" altLang="en-US" sz="1600">
              <a:solidFill>
                <a:schemeClr val="bg1">
                  <a:lumMod val="50000"/>
                </a:schemeClr>
              </a:solidFill>
            </a:endParaRPr>
          </a:p>
        </p:txBody>
      </p:sp>
      <p:pic>
        <p:nvPicPr>
          <p:cNvPr id="5" name="图片 4" descr="资源 1@4x"/>
          <p:cNvPicPr>
            <a:picLocks noChangeAspect="1"/>
          </p:cNvPicPr>
          <p:nvPr/>
        </p:nvPicPr>
        <p:blipFill>
          <a:blip r:embed="rId1"/>
          <a:srcRect l="1333" t="2448" r="85344"/>
          <a:stretch>
            <a:fillRect/>
          </a:stretch>
        </p:blipFill>
        <p:spPr>
          <a:xfrm>
            <a:off x="10729595" y="203200"/>
            <a:ext cx="843280" cy="1011555"/>
          </a:xfrm>
          <a:prstGeom prst="rect">
            <a:avLst/>
          </a:prstGeom>
        </p:spPr>
      </p:pic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7" name="文本框 6"/>
          <p:cNvSpPr txBox="1"/>
          <p:nvPr>
            <p:custDataLst>
              <p:tags r:id="rId1"/>
            </p:custDataLst>
          </p:nvPr>
        </p:nvSpPr>
        <p:spPr>
          <a:xfrm>
            <a:off x="308610" y="541020"/>
            <a:ext cx="142621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l">
              <a:buClrTx/>
              <a:buSzTx/>
              <a:buFontTx/>
            </a:pPr>
            <a:r>
              <a:rPr lang="zh-CN" altLang="en-US" b="1"/>
              <a:t>用户体验</a:t>
            </a:r>
            <a:endParaRPr lang="zh-CN" altLang="en-US" b="1"/>
          </a:p>
        </p:txBody>
      </p:sp>
      <p:sp>
        <p:nvSpPr>
          <p:cNvPr id="10" name="文本框 9"/>
          <p:cNvSpPr txBox="1"/>
          <p:nvPr>
            <p:custDataLst>
              <p:tags r:id="rId2"/>
            </p:custDataLst>
          </p:nvPr>
        </p:nvSpPr>
        <p:spPr>
          <a:xfrm>
            <a:off x="308610" y="1097280"/>
            <a:ext cx="4817745" cy="3797935"/>
          </a:xfrm>
          <a:prstGeom prst="rect">
            <a:avLst/>
          </a:prstGeom>
          <a:noFill/>
        </p:spPr>
        <p:txBody>
          <a:bodyPr wrap="square" rtlCol="0">
            <a:noAutofit/>
          </a:bodyPr>
          <a:p>
            <a:pPr>
              <a:lnSpc>
                <a:spcPct val="150000"/>
              </a:lnSpc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从人机工学方面考虑，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简要介绍用户体验：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1.人机交互：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操作流程，反馈和引导等。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2.人机界面：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界面布局，标识，操作等。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3.设计故事：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通过故事和情感设计，将产品与用户之间建立情感连接。通过品牌故事、情感设计元素、用户故事等方式，激发用户的情感反应，增强用户对产品的认同感和喜爱度。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</p:txBody>
      </p:sp>
      <p:pic>
        <p:nvPicPr>
          <p:cNvPr id="5" name="图片 4" descr="资源 1@4x"/>
          <p:cNvPicPr>
            <a:picLocks noChangeAspect="1"/>
          </p:cNvPicPr>
          <p:nvPr/>
        </p:nvPicPr>
        <p:blipFill>
          <a:blip r:embed="rId3"/>
          <a:srcRect l="1333" t="2448" r="85344"/>
          <a:stretch>
            <a:fillRect/>
          </a:stretch>
        </p:blipFill>
        <p:spPr>
          <a:xfrm>
            <a:off x="10729595" y="203200"/>
            <a:ext cx="843280" cy="1011555"/>
          </a:xfrm>
          <a:prstGeom prst="rect">
            <a:avLst/>
          </a:prstGeom>
        </p:spPr>
      </p:pic>
    </p:spTree>
    <p:custDataLst>
      <p:tags r:id="rId4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8" name="文本框 7"/>
          <p:cNvSpPr txBox="1"/>
          <p:nvPr>
            <p:custDataLst>
              <p:tags r:id="rId1"/>
            </p:custDataLst>
          </p:nvPr>
        </p:nvSpPr>
        <p:spPr>
          <a:xfrm>
            <a:off x="317500" y="567690"/>
            <a:ext cx="123507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l">
              <a:buClrTx/>
              <a:buSzTx/>
              <a:buFontTx/>
            </a:pPr>
            <a:r>
              <a:rPr lang="zh-CN" altLang="en-US" b="1"/>
              <a:t>设计价值</a:t>
            </a:r>
            <a:endParaRPr lang="zh-CN" altLang="en-US" b="1"/>
          </a:p>
        </p:txBody>
      </p:sp>
      <p:sp>
        <p:nvSpPr>
          <p:cNvPr id="5" name="文本框 4"/>
          <p:cNvSpPr txBox="1"/>
          <p:nvPr>
            <p:custDataLst>
              <p:tags r:id="rId2"/>
            </p:custDataLst>
          </p:nvPr>
        </p:nvSpPr>
        <p:spPr>
          <a:xfrm>
            <a:off x="317500" y="1101090"/>
            <a:ext cx="4653280" cy="3825875"/>
          </a:xfrm>
          <a:prstGeom prst="rect">
            <a:avLst/>
          </a:prstGeom>
          <a:noFill/>
        </p:spPr>
        <p:txBody>
          <a:bodyPr wrap="square" rtlCol="0">
            <a:noAutofit/>
          </a:bodyPr>
          <a:p>
            <a:pPr algn="l">
              <a:lnSpc>
                <a:spcPct val="150000"/>
              </a:lnSpc>
              <a:buClrTx/>
              <a:buSzTx/>
              <a:buFontTx/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简要描述项目带来的社会价值和经济价值</a:t>
            </a:r>
            <a:endParaRPr lang="zh-CN" altLang="en-US" sz="1400">
              <a:solidFill>
                <a:schemeClr val="bg1">
                  <a:lumMod val="50000"/>
                </a:schemeClr>
              </a:solidFill>
              <a:sym typeface="+mn-ea"/>
            </a:endParaRPr>
          </a:p>
          <a:p>
            <a:pPr algn="l">
              <a:lnSpc>
                <a:spcPct val="150000"/>
              </a:lnSpc>
              <a:buClrTx/>
              <a:buSzTx/>
              <a:buFontTx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1.</a:t>
            </a: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  <a:sym typeface="+mn-ea"/>
              </a:rPr>
              <a:t>社会价值</a:t>
            </a: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设计对社会和人类福祉的积极影响和贡献。解决的社会问题、是否提升生活质量、促进包容性和无障碍性、推动社会创新和变革、保护文化、推动环境可持续发展，并通过教育和启发引发社会意识和积极行动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  <a:p>
            <a:pPr algn="l">
              <a:lnSpc>
                <a:spcPct val="150000"/>
              </a:lnSpc>
              <a:buClrTx/>
              <a:buSzTx/>
              <a:buFontTx/>
            </a:pP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2.</a:t>
            </a: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  <a:sym typeface="+mn-ea"/>
              </a:rPr>
              <a:t>经济价值</a:t>
            </a:r>
            <a:r>
              <a:rPr lang="zh-CN" altLang="en-US" sz="1400" b="1">
                <a:solidFill>
                  <a:schemeClr val="bg1">
                    <a:lumMod val="50000"/>
                  </a:schemeClr>
                </a:solidFill>
              </a:rPr>
              <a:t>：</a:t>
            </a:r>
            <a:r>
              <a:rPr lang="zh-CN" altLang="en-US" sz="1400">
                <a:solidFill>
                  <a:schemeClr val="bg1">
                    <a:lumMod val="50000"/>
                  </a:schemeClr>
                </a:solidFill>
              </a:rPr>
              <a:t>通过设计创造的经济效益和贡献，增加的销售和利润，并为企业带来长期的商业价值。</a:t>
            </a:r>
            <a:endParaRPr lang="zh-CN" altLang="en-US" sz="1400">
              <a:solidFill>
                <a:schemeClr val="bg1">
                  <a:lumMod val="50000"/>
                </a:schemeClr>
              </a:solidFill>
            </a:endParaRPr>
          </a:p>
        </p:txBody>
      </p:sp>
      <p:pic>
        <p:nvPicPr>
          <p:cNvPr id="2" name="图片 1" descr="资源 1@4x"/>
          <p:cNvPicPr>
            <a:picLocks noChangeAspect="1"/>
          </p:cNvPicPr>
          <p:nvPr/>
        </p:nvPicPr>
        <p:blipFill>
          <a:blip r:embed="rId3"/>
          <a:srcRect l="1333" t="2448" r="85344"/>
          <a:stretch>
            <a:fillRect/>
          </a:stretch>
        </p:blipFill>
        <p:spPr>
          <a:xfrm>
            <a:off x="10729595" y="203200"/>
            <a:ext cx="843280" cy="1011555"/>
          </a:xfrm>
          <a:prstGeom prst="rect">
            <a:avLst/>
          </a:prstGeom>
        </p:spPr>
      </p:pic>
    </p:spTree>
    <p:custDataLst>
      <p:tags r:id="rId4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4" name="文本框 3"/>
          <p:cNvSpPr txBox="1"/>
          <p:nvPr>
            <p:custDataLst>
              <p:tags r:id="rId1"/>
            </p:custDataLst>
          </p:nvPr>
        </p:nvSpPr>
        <p:spPr>
          <a:xfrm>
            <a:off x="345440" y="531495"/>
            <a:ext cx="1235075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l">
              <a:buClrTx/>
              <a:buSzTx/>
              <a:buFontTx/>
            </a:pPr>
            <a:r>
              <a:rPr lang="zh-CN" altLang="en-US" b="1"/>
              <a:t>项目前景</a:t>
            </a:r>
            <a:endParaRPr lang="zh-CN" altLang="en-US" b="1"/>
          </a:p>
        </p:txBody>
      </p:sp>
      <p:sp>
        <p:nvSpPr>
          <p:cNvPr id="6" name="文本框 5"/>
          <p:cNvSpPr txBox="1"/>
          <p:nvPr>
            <p:custDataLst>
              <p:tags r:id="rId2"/>
            </p:custDataLst>
          </p:nvPr>
        </p:nvSpPr>
        <p:spPr>
          <a:xfrm>
            <a:off x="345440" y="1064895"/>
            <a:ext cx="3502025" cy="1286510"/>
          </a:xfrm>
          <a:prstGeom prst="rect">
            <a:avLst/>
          </a:prstGeom>
          <a:noFill/>
        </p:spPr>
        <p:txBody>
          <a:bodyPr wrap="square" rtlCol="0">
            <a:noAutofit/>
          </a:bodyPr>
          <a:p>
            <a:pPr>
              <a:lnSpc>
                <a:spcPct val="150000"/>
              </a:lnSpc>
            </a:pPr>
            <a:r>
              <a:rPr lang="zh-CN" altLang="en-US" sz="1400">
                <a:solidFill>
                  <a:schemeClr val="bg1">
                    <a:lumMod val="50000"/>
                  </a:schemeClr>
                </a:solidFill>
                <a:sym typeface="+mn-ea"/>
              </a:rPr>
              <a:t>简要描述项目在未来的发展和成功潜力，对市场、竞争环境、技术趋势和可持续性等因素进行分析和预测。</a:t>
            </a:r>
            <a:endParaRPr lang="zh-CN" altLang="en-US" sz="1400">
              <a:solidFill>
                <a:schemeClr val="bg1">
                  <a:lumMod val="50000"/>
                </a:schemeClr>
              </a:solidFill>
              <a:sym typeface="+mn-ea"/>
            </a:endParaRPr>
          </a:p>
        </p:txBody>
      </p:sp>
      <p:pic>
        <p:nvPicPr>
          <p:cNvPr id="5" name="图片 4" descr="资源 1@4x"/>
          <p:cNvPicPr>
            <a:picLocks noChangeAspect="1"/>
          </p:cNvPicPr>
          <p:nvPr/>
        </p:nvPicPr>
        <p:blipFill>
          <a:blip r:embed="rId3"/>
          <a:srcRect l="1333" t="2448" r="85344"/>
          <a:stretch>
            <a:fillRect/>
          </a:stretch>
        </p:blipFill>
        <p:spPr>
          <a:xfrm>
            <a:off x="10729595" y="203200"/>
            <a:ext cx="843280" cy="1011555"/>
          </a:xfrm>
          <a:prstGeom prst="rect">
            <a:avLst/>
          </a:prstGeom>
        </p:spPr>
      </p:pic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081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BEAUTIFY_FLAG" val=""/>
</p:tagLst>
</file>

<file path=ppt/tags/tag64.xml><?xml version="1.0" encoding="utf-8"?>
<p:tagLst xmlns:p="http://schemas.openxmlformats.org/presentationml/2006/main">
  <p:tag name="KSO_WM_BEAUTIFY_FLAG" val=""/>
</p:tagLst>
</file>

<file path=ppt/tags/tag65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66.xml><?xml version="1.0" encoding="utf-8"?>
<p:tagLst xmlns:p="http://schemas.openxmlformats.org/presentationml/2006/main">
  <p:tag name="KSO_WM_SLIDE_ID" val="custom20205081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081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7.xml><?xml version="1.0" encoding="utf-8"?>
<p:tagLst xmlns:p="http://schemas.openxmlformats.org/presentationml/2006/main">
  <p:tag name="KSO_WM_SLIDE_ID" val="custom20205081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081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SLIDE_ID" val="custom20205081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081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9.xml><?xml version="1.0" encoding="utf-8"?>
<p:tagLst xmlns:p="http://schemas.openxmlformats.org/presentationml/2006/main">
  <p:tag name="KSO_WM_BEAUTIFY_FLAG" val="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BEAUTIFY_FLAG" val=""/>
</p:tagLst>
</file>

<file path=ppt/tags/tag71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2.xml><?xml version="1.0" encoding="utf-8"?>
<p:tagLst xmlns:p="http://schemas.openxmlformats.org/presentationml/2006/main">
  <p:tag name="KSO_WM_BEAUTIFY_FLAG" val=""/>
</p:tagLst>
</file>

<file path=ppt/tags/tag73.xml><?xml version="1.0" encoding="utf-8"?>
<p:tagLst xmlns:p="http://schemas.openxmlformats.org/presentationml/2006/main">
  <p:tag name="KSO_WM_BEAUTIFY_FLAG" val=""/>
</p:tagLst>
</file>

<file path=ppt/tags/tag74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5.xml><?xml version="1.0" encoding="utf-8"?>
<p:tagLst xmlns:p="http://schemas.openxmlformats.org/presentationml/2006/main">
  <p:tag name="KSO_WM_BEAUTIFY_FLAG" val=""/>
</p:tagLst>
</file>

<file path=ppt/tags/tag76.xml><?xml version="1.0" encoding="utf-8"?>
<p:tagLst xmlns:p="http://schemas.openxmlformats.org/presentationml/2006/main">
  <p:tag name="KSO_WM_BEAUTIFY_FLAG" val=""/>
</p:tagLst>
</file>

<file path=ppt/tags/tag77.xml><?xml version="1.0" encoding="utf-8"?>
<p:tagLst xmlns:p="http://schemas.openxmlformats.org/presentationml/2006/main">
  <p:tag name="KSO_WM_BEAUTIFY_FLAG" val="#wm#"/>
  <p:tag name="KSO_WM_TEMPLATE_CATEGORY" val="custom"/>
  <p:tag name="KSO_WM_TEMPLATE_INDEX" val="20205081"/>
</p:tagLst>
</file>

<file path=ppt/tags/tag78.xml><?xml version="1.0" encoding="utf-8"?>
<p:tagLst xmlns:p="http://schemas.openxmlformats.org/presentationml/2006/main">
  <p:tag name="commondata" val="eyJoZGlkIjoiOTMyODEzOGQ5MmZmMDNmNWVmODEwYzNiMjM5NGRkNTAifQ==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WPS">
  <a:themeElements>
    <a:clrScheme name="WPS">
      <a:dk1>
        <a:sysClr val="windowText" lastClr="000000"/>
      </a:dk1>
      <a:lt1>
        <a:sysClr val="window" lastClr="FFFFFF"/>
      </a:lt1>
      <a:dk2>
        <a:srgbClr val="0F1423"/>
      </a:dk2>
      <a:lt2>
        <a:srgbClr val="FFFFFF"/>
      </a:lt2>
      <a:accent1>
        <a:srgbClr val="4874CB"/>
      </a:accent1>
      <a:accent2>
        <a:srgbClr val="EE822F"/>
      </a:accent2>
      <a:accent3>
        <a:srgbClr val="F2BA02"/>
      </a:accent3>
      <a:accent4>
        <a:srgbClr val="75BD42"/>
      </a:accent4>
      <a:accent5>
        <a:srgbClr val="30C0B4"/>
      </a:accent5>
      <a:accent6>
        <a:srgbClr val="E54C5E"/>
      </a:accent6>
      <a:hlink>
        <a:srgbClr val="0026E5"/>
      </a:hlink>
      <a:folHlink>
        <a:srgbClr val="7E1FAD"/>
      </a:folHlink>
    </a:clrScheme>
    <a:fontScheme name="WPS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WPS">
      <a:fillStyleLst>
        <a:solidFill>
          <a:schemeClr val="phClr"/>
        </a:solidFill>
        <a:gradFill>
          <a:gsLst>
            <a:gs pos="0">
              <a:schemeClr val="phClr">
                <a:lumOff val="17500"/>
              </a:schemeClr>
            </a:gs>
            <a:gs pos="100000">
              <a:schemeClr val="phClr"/>
            </a:gs>
          </a:gsLst>
          <a:lin ang="2700000" scaled="0"/>
        </a:gradFill>
        <a:gradFill>
          <a:gsLst>
            <a:gs pos="0">
              <a:schemeClr val="phClr">
                <a:hueOff val="-2520000"/>
              </a:schemeClr>
            </a:gs>
            <a:gs pos="100000">
              <a:schemeClr val="phClr"/>
            </a:gs>
          </a:gsLst>
          <a:lin ang="27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gradFill>
            <a:gsLst>
              <a:gs pos="0">
                <a:schemeClr val="phClr">
                  <a:hueOff val="-4200000"/>
                </a:schemeClr>
              </a:gs>
              <a:gs pos="100000">
                <a:schemeClr val="phClr"/>
              </a:gs>
            </a:gsLst>
            <a:lin ang="2700000" scaled="1"/>
          </a:gradFill>
          <a:prstDash val="solid"/>
          <a:miter lim="800000"/>
        </a:ln>
      </a:lnStyleLst>
      <a:effectStyleLst>
        <a:effectStyle>
          <a:effectLst>
            <a:outerShdw blurRad="101600" dist="50800" dir="5400000" algn="ctr" rotWithShape="0">
              <a:schemeClr val="phClr">
                <a:alpha val="60000"/>
              </a:schemeClr>
            </a:outerShdw>
          </a:effectLst>
        </a:effectStyle>
        <a:effectStyle>
          <a:effectLst>
            <a:reflection stA="50000" endA="300" endPos="40000" dist="25400" dir="5400000" sy="-100000" algn="bl" rotWithShape="0"/>
          </a:effectLst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1127</Words>
  <Application>WPS 演示</Application>
  <PresentationFormat>宽屏</PresentationFormat>
  <Paragraphs>62</Paragraphs>
  <Slides>7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5" baseType="lpstr">
      <vt:lpstr>Arial</vt:lpstr>
      <vt:lpstr>宋体</vt:lpstr>
      <vt:lpstr>Wingdings</vt:lpstr>
      <vt:lpstr>Wingdings</vt:lpstr>
      <vt:lpstr>微软雅黑</vt:lpstr>
      <vt:lpstr>Arial Unicode MS</vt:lpstr>
      <vt:lpstr>Calibri</vt:lpstr>
      <vt:lpstr>WPS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空白演示</dc:title>
  <dc:creator/>
  <cp:lastModifiedBy>♏ </cp:lastModifiedBy>
  <cp:revision>164</cp:revision>
  <dcterms:created xsi:type="dcterms:W3CDTF">2019-06-19T02:08:00Z</dcterms:created>
  <dcterms:modified xsi:type="dcterms:W3CDTF">2025-07-07T07:41:32Z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2052-12.1.0.21915</vt:lpwstr>
  </property>
  <property fmtid="{D5CDD505-2E9C-101B-9397-08002B2CF9AE}" pid="3" name="ICV">
    <vt:lpwstr>654A0C7BF3DF45CB87E4E02BD5335CC8_11</vt:lpwstr>
  </property>
</Properties>
</file>